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6" r:id="rId3"/>
    <p:sldId id="267" r:id="rId4"/>
    <p:sldId id="261" r:id="rId5"/>
    <p:sldId id="272" r:id="rId6"/>
    <p:sldId id="275" r:id="rId7"/>
    <p:sldId id="258" r:id="rId8"/>
    <p:sldId id="260" r:id="rId9"/>
    <p:sldId id="269" r:id="rId10"/>
    <p:sldId id="270" r:id="rId11"/>
    <p:sldId id="271" r:id="rId12"/>
    <p:sldId id="268" r:id="rId13"/>
    <p:sldId id="276" r:id="rId14"/>
  </p:sldIdLst>
  <p:sldSz cx="9144000" cy="5143500" type="screen16x9"/>
  <p:notesSz cx="6858000" cy="9144000"/>
  <p:embeddedFontLst>
    <p:embeddedFont>
      <p:font typeface="Oswald"/>
      <p:regular r:id="rId16"/>
      <p:bold r:id="rId17"/>
    </p:embeddedFont>
    <p:embeddedFont>
      <p:font typeface="Source Code Pro" panose="020B0509030403020204" pitchFamily="49" charset="77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95E5"/>
    <a:srgbClr val="4E4E4E"/>
    <a:srgbClr val="2A2A2A"/>
    <a:srgbClr val="000000"/>
    <a:srgbClr val="3A659F"/>
    <a:srgbClr val="508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>
      <p:cViewPr>
        <p:scale>
          <a:sx n="133" d="100"/>
          <a:sy n="133" d="100"/>
        </p:scale>
        <p:origin x="1040" y="4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797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443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1982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Shape 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0744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86903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73" r:id="rId7"/>
    <p:sldLayoutId id="2147483674" r:id="rId8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4C36CC3-B6CA-604B-935A-1CD96853B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73" y="0"/>
            <a:ext cx="3152406" cy="3026309"/>
          </a:xfrm>
          <a:prstGeom prst="rect">
            <a:avLst/>
          </a:prstGeom>
        </p:spPr>
      </p:pic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66188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pc="-150" dirty="0">
                <a:latin typeface="Eurostile" panose="020B0504020202050204" pitchFamily="34" charset="77"/>
                <a:cs typeface="Calibri" panose="020F0502020204030204" pitchFamily="34" charset="0"/>
              </a:rPr>
              <a:t>Gestione delle non conformità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50000" t="-72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D2CF4D6-9D11-BA4D-A014-24E13078117F}"/>
              </a:ext>
            </a:extLst>
          </p:cNvPr>
          <p:cNvSpPr txBox="1"/>
          <p:nvPr/>
        </p:nvSpPr>
        <p:spPr>
          <a:xfrm>
            <a:off x="96555" y="2009956"/>
            <a:ext cx="2764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4E4E4E"/>
                </a:solidFill>
                <a:latin typeface="Eurostile" panose="020B0504020202050204" pitchFamily="34" charset="77"/>
              </a:rPr>
              <a:t>web mobile</a:t>
            </a:r>
            <a:endParaRPr lang="it-IT" sz="4600" dirty="0">
              <a:solidFill>
                <a:srgbClr val="4E4E4E"/>
              </a:solidFill>
              <a:latin typeface="Eurostile" panose="020B0504020202050204" pitchFamily="34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241991-3B43-B54C-AD2B-E7CB0521BC4C}"/>
              </a:ext>
            </a:extLst>
          </p:cNvPr>
          <p:cNvSpPr txBox="1"/>
          <p:nvPr/>
        </p:nvSpPr>
        <p:spPr>
          <a:xfrm>
            <a:off x="6775892" y="1044793"/>
            <a:ext cx="2159876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50" dirty="0">
                <a:solidFill>
                  <a:schemeClr val="bg1"/>
                </a:solidFill>
              </a:rPr>
              <a:t>Grazie agli ultimi aggiornamenti di CSS, che lo hanno portato ad avere le prime strutture di programmazione (le condizioni), è stato possibile creare con un unico sito, un’interfaccia utente adatta a qualsiasi schermo, così da aumentare l’usabilità e la user experience 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6C30B32-3C98-3A4B-A8A7-484DAA10E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124" y="545612"/>
            <a:ext cx="4445000" cy="33274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C349532-E1B0-9C42-8F39-818124D3BBB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84945" y="1339273"/>
            <a:ext cx="2542132" cy="183219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4D4A193-BA5F-CD4B-BD6D-4DBBC09E4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3698" y="1818856"/>
            <a:ext cx="951797" cy="190359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EDF63FC-C96E-D140-A4A4-D9D6040DF2A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361318" y="2009956"/>
            <a:ext cx="854014" cy="138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376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2000" r="50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D2CF4D6-9D11-BA4D-A014-24E13078117F}"/>
              </a:ext>
            </a:extLst>
          </p:cNvPr>
          <p:cNvSpPr txBox="1"/>
          <p:nvPr/>
        </p:nvSpPr>
        <p:spPr>
          <a:xfrm>
            <a:off x="632339" y="2042741"/>
            <a:ext cx="2555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  <a:latin typeface="Eurostile" panose="020B0504020202050204" pitchFamily="34" charset="77"/>
              </a:rPr>
              <a:t>App mobile</a:t>
            </a:r>
            <a:endParaRPr lang="it-IT" sz="4600" dirty="0">
              <a:solidFill>
                <a:schemeClr val="bg1"/>
              </a:solidFill>
              <a:latin typeface="Eurostile" panose="020B0504020202050204" pitchFamily="34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241991-3B43-B54C-AD2B-E7CB0521BC4C}"/>
              </a:ext>
            </a:extLst>
          </p:cNvPr>
          <p:cNvSpPr txBox="1"/>
          <p:nvPr/>
        </p:nvSpPr>
        <p:spPr>
          <a:xfrm>
            <a:off x="6029225" y="1382232"/>
            <a:ext cx="215987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4E4E4E"/>
                </a:solidFill>
              </a:rPr>
              <a:t>Il responsabile avrà inoltre a sua disposizione un applicazione apposita, con l’accesso a tutte le informazioni che gli potrebbero servire nella fase di validazione, formalizzazione e convalida di una non conformità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4D4A193-BA5F-CD4B-BD6D-4DBBC09E4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433" y="883437"/>
            <a:ext cx="1729903" cy="345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028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80000" b="-72000"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 idx="4294967295"/>
          </p:nvPr>
        </p:nvSpPr>
        <p:spPr>
          <a:xfrm>
            <a:off x="6134442" y="3798213"/>
            <a:ext cx="4044950" cy="1508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bg1"/>
                </a:solidFill>
                <a:latin typeface="Eurostile" panose="020B0504020202050204" pitchFamily="34" charset="77"/>
              </a:rPr>
              <a:t>Mole di lavoro</a:t>
            </a:r>
            <a:endParaRPr dirty="0">
              <a:solidFill>
                <a:schemeClr val="bg1"/>
              </a:solidFill>
              <a:latin typeface="Eurostile" panose="020B0504020202050204" pitchFamily="34" charset="77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body" idx="4294967295"/>
          </p:nvPr>
        </p:nvSpPr>
        <p:spPr>
          <a:xfrm>
            <a:off x="316609" y="0"/>
            <a:ext cx="4205287" cy="40497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it-IT" b="1" dirty="0">
                <a:latin typeface="Eurostile" panose="020B0504020202050204" pitchFamily="34" charset="77"/>
              </a:rPr>
              <a:t>Database</a:t>
            </a:r>
          </a:p>
          <a:p>
            <a:pPr marL="0" lvl="0" indent="0"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8 tabelle</a:t>
            </a:r>
          </a:p>
          <a:p>
            <a:pPr marL="0" lvl="0" indent="0"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6 relazioni (2-NN, 4-1N)</a:t>
            </a:r>
          </a:p>
          <a:p>
            <a:pPr marL="0" lvl="0" indent="0"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43 campi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b="1" dirty="0">
              <a:latin typeface="Eurostile" panose="020B0504020202050204" pitchFamily="34" charset="77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latin typeface="Eurostile" panose="020B0504020202050204" pitchFamily="34" charset="77"/>
              </a:rPr>
              <a:t>Back-end:</a:t>
            </a:r>
            <a:endParaRPr b="1" dirty="0">
              <a:latin typeface="Eurostile" panose="020B0504020202050204" pitchFamily="34" charset="77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Web: 3.336 LLOC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Mobile: 3.007 LLOC</a:t>
            </a:r>
            <a:endParaRPr sz="1500" dirty="0">
              <a:solidFill>
                <a:srgbClr val="4E4E4E"/>
              </a:solidFill>
              <a:latin typeface="Eurostile" panose="020B0504020202050204" pitchFamily="34" charset="77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it-IT" b="1" dirty="0">
                <a:latin typeface="Eurostile" panose="020B0504020202050204" pitchFamily="34" charset="77"/>
              </a:rPr>
              <a:t>Front-end:</a:t>
            </a:r>
            <a:endParaRPr b="1" dirty="0">
              <a:latin typeface="Eurostile" panose="020B0504020202050204" pitchFamily="34" charset="77"/>
            </a:endParaRPr>
          </a:p>
          <a:p>
            <a:pPr marL="0" lvl="0" indent="0"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Web: 4.732 LLOC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dirty="0">
                <a:solidFill>
                  <a:srgbClr val="4E4E4E"/>
                </a:solidFill>
                <a:latin typeface="Eurostile" panose="020B0504020202050204" pitchFamily="34" charset="77"/>
              </a:rPr>
              <a:t>Mobile: 3.874 LLOC</a:t>
            </a:r>
            <a:endParaRPr lang="it-IT" b="1" dirty="0">
              <a:solidFill>
                <a:srgbClr val="4E4E4E"/>
              </a:solidFill>
              <a:latin typeface="Eurostile" panose="020B0504020202050204" pitchFamily="34" charset="77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sz="1500" dirty="0">
              <a:latin typeface="Eurostile" panose="020B0504020202050204" pitchFamily="34" charset="77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rgbClr val="4E4E4E"/>
                </a:solidFill>
                <a:latin typeface="Eurostile" panose="020B0504020202050204" pitchFamily="34" charset="77"/>
              </a:rPr>
              <a:t>(Driver MySQL e librerie CSS non contate)</a:t>
            </a:r>
            <a:endParaRPr sz="1200" dirty="0">
              <a:solidFill>
                <a:srgbClr val="4E4E4E"/>
              </a:solidFill>
              <a:latin typeface="Eurostile" panose="020B0504020202050204" pitchFamily="34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6069E8-35EE-A349-80B6-4E3B04A06999}"/>
              </a:ext>
            </a:extLst>
          </p:cNvPr>
          <p:cNvSpPr txBox="1"/>
          <p:nvPr/>
        </p:nvSpPr>
        <p:spPr>
          <a:xfrm>
            <a:off x="5921499" y="2020496"/>
            <a:ext cx="1963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solidFill>
                  <a:schemeClr val="dk2"/>
                </a:solidFill>
                <a:latin typeface="Eurostile" panose="020B0504020202050204" pitchFamily="34" charset="77"/>
                <a:sym typeface="Source Code Pro"/>
              </a:rPr>
              <a:t>Totale:</a:t>
            </a:r>
            <a:r>
              <a:rPr lang="it-IT" dirty="0">
                <a:latin typeface="Eurostile" panose="020B0504020202050204" pitchFamily="34" charset="77"/>
              </a:rPr>
              <a:t> </a:t>
            </a:r>
            <a:r>
              <a:rPr lang="it-IT" sz="1600" dirty="0">
                <a:solidFill>
                  <a:srgbClr val="4E4E4E"/>
                </a:solidFill>
                <a:latin typeface="Eurostile" panose="020B0504020202050204" pitchFamily="34" charset="77"/>
                <a:sym typeface="Source Code Pro"/>
              </a:rPr>
              <a:t>14.949 LLOC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387A8F-4A95-2E41-B08B-DC071D15B8DF}"/>
              </a:ext>
            </a:extLst>
          </p:cNvPr>
          <p:cNvSpPr txBox="1"/>
          <p:nvPr/>
        </p:nvSpPr>
        <p:spPr>
          <a:xfrm>
            <a:off x="5517861" y="4725532"/>
            <a:ext cx="3012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lt1"/>
                </a:solidFill>
                <a:latin typeface="Eurostile" panose="020B0504020202050204" pitchFamily="34" charset="77"/>
                <a:sym typeface="Oswald"/>
              </a:rPr>
              <a:t>Metrica utilizzata: Logical lines of code</a:t>
            </a:r>
          </a:p>
        </p:txBody>
      </p:sp>
      <p:cxnSp>
        <p:nvCxnSpPr>
          <p:cNvPr id="3" name="Connettore 1 2">
            <a:extLst>
              <a:ext uri="{FF2B5EF4-FFF2-40B4-BE49-F238E27FC236}">
                <a16:creationId xmlns:a16="http://schemas.microsoft.com/office/drawing/2014/main" id="{3002DDD4-6D82-3A42-8B90-90CB226CF032}"/>
              </a:ext>
            </a:extLst>
          </p:cNvPr>
          <p:cNvCxnSpPr>
            <a:cxnSpLocks/>
          </p:cNvCxnSpPr>
          <p:nvPr/>
        </p:nvCxnSpPr>
        <p:spPr>
          <a:xfrm>
            <a:off x="4722312" y="137786"/>
            <a:ext cx="0" cy="3911926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9443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9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0CCC6D0-4D22-1D42-9E63-904F6B282BD9}"/>
              </a:ext>
            </a:extLst>
          </p:cNvPr>
          <p:cNvSpPr txBox="1"/>
          <p:nvPr/>
        </p:nvSpPr>
        <p:spPr>
          <a:xfrm>
            <a:off x="6931981" y="4633091"/>
            <a:ext cx="19207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solidFill>
                  <a:schemeClr val="bg1"/>
                </a:solidFill>
                <a:latin typeface="Eurostile" panose="020B0504020202050204" pitchFamily="34" charset="77"/>
              </a:rPr>
              <a:t>Sviluppato da Sinigaglia Alberto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6B48358-54A7-4449-816C-FD1A3584E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24" y="159488"/>
            <a:ext cx="1066408" cy="102375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D7D685E-70EF-4D47-BFB0-B9D62FC7A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053" y="382772"/>
            <a:ext cx="4368017" cy="314457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AC7EE256-2DE7-3041-B8A3-4E0DC77F0D4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55851" y="946298"/>
            <a:ext cx="2870791" cy="1828799"/>
          </a:xfrm>
          <a:prstGeom prst="rect">
            <a:avLst/>
          </a:prstGeom>
        </p:spPr>
      </p:pic>
      <p:pic>
        <p:nvPicPr>
          <p:cNvPr id="9" name="Shape 95" descr="Laptop Chromebook aperto">
            <a:extLst>
              <a:ext uri="{FF2B5EF4-FFF2-40B4-BE49-F238E27FC236}">
                <a16:creationId xmlns:a16="http://schemas.microsoft.com/office/drawing/2014/main" id="{7183C22B-FAE9-9242-BF4C-B43F3D7F66BA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6188" y="1935804"/>
            <a:ext cx="2879936" cy="170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BDB54B6-B6AB-6D40-B71B-31BF292CDAE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2081719"/>
            <a:ext cx="2143898" cy="119885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B2CCF445-952F-2247-8525-89EC634E9C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5246" y="2227798"/>
            <a:ext cx="2129186" cy="1593848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EE444D6-5593-FB49-B971-06F83BA82218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364058" y="2609385"/>
            <a:ext cx="1243362" cy="853069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53EC238B-FB2B-BB4E-AB64-A51C66615B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8509" y="2788155"/>
            <a:ext cx="455917" cy="91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794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t" dirty="0">
                <a:solidFill>
                  <a:srgbClr val="000000"/>
                </a:solidFill>
                <a:latin typeface="Eurostile" panose="020B0504020202050204" pitchFamily="34" charset="77"/>
              </a:rPr>
              <a:t>Questo software è adatto a quasiasi organizzazione che voglia implementare un sistema di gestione delle non conformità al suo interno.</a:t>
            </a: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>
                <a:solidFill>
                  <a:srgbClr val="000000"/>
                </a:solidFill>
                <a:latin typeface="Eurostile" panose="020B0504020202050204" pitchFamily="34" charset="77"/>
              </a:rPr>
              <a:t>Il software</a:t>
            </a:r>
            <a:r>
              <a:rPr lang="it" dirty="0">
                <a:solidFill>
                  <a:srgbClr val="000000"/>
                </a:solidFill>
                <a:latin typeface="Eurostile" panose="020B0504020202050204" pitchFamily="34" charset="77"/>
              </a:rPr>
              <a:t> aiuterà l’azienda a rispettare due punti importanti della qualità in azienda:</a:t>
            </a:r>
          </a:p>
          <a:p>
            <a:pPr marL="180000" lvl="0">
              <a:spcBef>
                <a:spcPts val="0"/>
              </a:spcBef>
              <a:buFont typeface="+mj-lt"/>
              <a:buAutoNum type="arabicPeriod"/>
            </a:pPr>
            <a:r>
              <a:rPr lang="it" dirty="0">
                <a:solidFill>
                  <a:srgbClr val="000000"/>
                </a:solidFill>
                <a:latin typeface="Eurostile" panose="020B0504020202050204" pitchFamily="34" charset="77"/>
              </a:rPr>
              <a:t>Orientamento al cliente</a:t>
            </a:r>
          </a:p>
          <a:p>
            <a:pPr marL="180000" lvl="0">
              <a:spcBef>
                <a:spcPts val="0"/>
              </a:spcBef>
              <a:buFont typeface="+mj-lt"/>
              <a:buAutoNum type="arabicPeriod"/>
            </a:pPr>
            <a:r>
              <a:rPr lang="it" dirty="0">
                <a:solidFill>
                  <a:srgbClr val="000000"/>
                </a:solidFill>
                <a:latin typeface="Eurostile" panose="020B0504020202050204" pitchFamily="34" charset="77"/>
              </a:rPr>
              <a:t>Miglioramento continuo</a:t>
            </a:r>
            <a:endParaRPr dirty="0">
              <a:solidFill>
                <a:srgbClr val="000000"/>
              </a:solidFill>
              <a:latin typeface="Eurostile" panose="020B0504020202050204" pitchFamily="34" charset="77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96F1E9-6E9A-2E4C-AB8E-65B7EA433F78}"/>
              </a:ext>
            </a:extLst>
          </p:cNvPr>
          <p:cNvSpPr txBox="1"/>
          <p:nvPr/>
        </p:nvSpPr>
        <p:spPr>
          <a:xfrm>
            <a:off x="733647" y="435936"/>
            <a:ext cx="78468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600" dirty="0">
                <a:solidFill>
                  <a:schemeClr val="bg1"/>
                </a:solidFill>
                <a:latin typeface="Eurostile" panose="020B0504020202050204" pitchFamily="34" charset="77"/>
              </a:rPr>
              <a:t>A chi si rivolge</a:t>
            </a:r>
          </a:p>
        </p:txBody>
      </p:sp>
    </p:spTree>
    <p:extLst>
      <p:ext uri="{BB962C8B-B14F-4D97-AF65-F5344CB8AC3E}">
        <p14:creationId xmlns:p14="http://schemas.microsoft.com/office/powerpoint/2010/main" val="38333229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60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51E9A22-C1B7-C349-BA3A-285716528FE5}"/>
              </a:ext>
            </a:extLst>
          </p:cNvPr>
          <p:cNvSpPr txBox="1"/>
          <p:nvPr/>
        </p:nvSpPr>
        <p:spPr>
          <a:xfrm>
            <a:off x="531629" y="2147775"/>
            <a:ext cx="261962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600" dirty="0">
                <a:solidFill>
                  <a:schemeClr val="bg1"/>
                </a:solidFill>
                <a:latin typeface="Eurostile" panose="020B0504020202050204" pitchFamily="34" charset="77"/>
              </a:rPr>
              <a:t>Gerarchia</a:t>
            </a:r>
            <a:endParaRPr lang="it-IT" dirty="0"/>
          </a:p>
        </p:txBody>
      </p:sp>
      <p:sp>
        <p:nvSpPr>
          <p:cNvPr id="3" name="Rettangolo arrotondato 2">
            <a:extLst>
              <a:ext uri="{FF2B5EF4-FFF2-40B4-BE49-F238E27FC236}">
                <a16:creationId xmlns:a16="http://schemas.microsoft.com/office/drawing/2014/main" id="{D7C6B847-062E-2440-B04D-8B0693F990B9}"/>
              </a:ext>
            </a:extLst>
          </p:cNvPr>
          <p:cNvSpPr/>
          <p:nvPr/>
        </p:nvSpPr>
        <p:spPr>
          <a:xfrm>
            <a:off x="4136066" y="189186"/>
            <a:ext cx="4635795" cy="126124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arrotondato 3">
            <a:extLst>
              <a:ext uri="{FF2B5EF4-FFF2-40B4-BE49-F238E27FC236}">
                <a16:creationId xmlns:a16="http://schemas.microsoft.com/office/drawing/2014/main" id="{C8A67D3F-02C4-9E40-B046-FD7FB17ADBF4}"/>
              </a:ext>
            </a:extLst>
          </p:cNvPr>
          <p:cNvSpPr/>
          <p:nvPr/>
        </p:nvSpPr>
        <p:spPr>
          <a:xfrm>
            <a:off x="3986887" y="2466754"/>
            <a:ext cx="1951457" cy="22115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B99002-4DA6-6B4A-AFB1-B6C9AE44403B}"/>
              </a:ext>
            </a:extLst>
          </p:cNvPr>
          <p:cNvSpPr txBox="1"/>
          <p:nvPr/>
        </p:nvSpPr>
        <p:spPr>
          <a:xfrm>
            <a:off x="4267811" y="190077"/>
            <a:ext cx="437230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 dirty="0">
                <a:solidFill>
                  <a:schemeClr val="bg1"/>
                </a:solidFill>
              </a:rPr>
              <a:t>Responsabile</a:t>
            </a:r>
          </a:p>
          <a:p>
            <a:pPr algn="ctr"/>
            <a:endParaRPr lang="it-IT" b="1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</a:rPr>
              <a:t>Gestione magazzino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</a:rPr>
              <a:t>Validazione segnalazioni e reclami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</a:rPr>
              <a:t>Nomina team per la gestione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16" name="Connettore 1 15">
            <a:extLst>
              <a:ext uri="{FF2B5EF4-FFF2-40B4-BE49-F238E27FC236}">
                <a16:creationId xmlns:a16="http://schemas.microsoft.com/office/drawing/2014/main" id="{B7552E52-1998-854E-B2DE-2F2ABC96096F}"/>
              </a:ext>
            </a:extLst>
          </p:cNvPr>
          <p:cNvCxnSpPr/>
          <p:nvPr/>
        </p:nvCxnSpPr>
        <p:spPr>
          <a:xfrm>
            <a:off x="4267811" y="557048"/>
            <a:ext cx="42876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652209-753F-4C43-B768-A0D9766CFA4D}"/>
              </a:ext>
            </a:extLst>
          </p:cNvPr>
          <p:cNvSpPr txBox="1"/>
          <p:nvPr/>
        </p:nvSpPr>
        <p:spPr>
          <a:xfrm>
            <a:off x="3986887" y="2627586"/>
            <a:ext cx="19514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Dipendente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</a:rPr>
              <a:t>Segnalazione  problema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 startAt="2"/>
            </a:pPr>
            <a:r>
              <a:rPr lang="it-IT" dirty="0">
                <a:solidFill>
                  <a:schemeClr val="bg1"/>
                </a:solidFill>
              </a:rPr>
              <a:t>Gestione N.C.</a:t>
            </a:r>
          </a:p>
        </p:txBody>
      </p:sp>
      <p:cxnSp>
        <p:nvCxnSpPr>
          <p:cNvPr id="80" name="Connettore 1 79">
            <a:extLst>
              <a:ext uri="{FF2B5EF4-FFF2-40B4-BE49-F238E27FC236}">
                <a16:creationId xmlns:a16="http://schemas.microsoft.com/office/drawing/2014/main" id="{5C80BD48-BB5F-3245-9255-301ACE97BCEA}"/>
              </a:ext>
            </a:extLst>
          </p:cNvPr>
          <p:cNvCxnSpPr>
            <a:cxnSpLocks/>
          </p:cNvCxnSpPr>
          <p:nvPr/>
        </p:nvCxnSpPr>
        <p:spPr>
          <a:xfrm>
            <a:off x="6453962" y="1450427"/>
            <a:ext cx="0" cy="46245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ttore 1 81">
            <a:extLst>
              <a:ext uri="{FF2B5EF4-FFF2-40B4-BE49-F238E27FC236}">
                <a16:creationId xmlns:a16="http://schemas.microsoft.com/office/drawing/2014/main" id="{E766E954-87F6-E844-A350-EEF5403D97FD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4962616" y="1912884"/>
            <a:ext cx="9083" cy="55387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ttore 1 82">
            <a:extLst>
              <a:ext uri="{FF2B5EF4-FFF2-40B4-BE49-F238E27FC236}">
                <a16:creationId xmlns:a16="http://schemas.microsoft.com/office/drawing/2014/main" id="{F699B34B-05AB-2348-9290-EEFAB34E6346}"/>
              </a:ext>
            </a:extLst>
          </p:cNvPr>
          <p:cNvCxnSpPr/>
          <p:nvPr/>
        </p:nvCxnSpPr>
        <p:spPr>
          <a:xfrm flipH="1" flipV="1">
            <a:off x="7927547" y="1912882"/>
            <a:ext cx="4341" cy="55387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ttore 1 84">
            <a:extLst>
              <a:ext uri="{FF2B5EF4-FFF2-40B4-BE49-F238E27FC236}">
                <a16:creationId xmlns:a16="http://schemas.microsoft.com/office/drawing/2014/main" id="{4E5E6D42-B7D0-CA4B-84D8-35F49F76B737}"/>
              </a:ext>
            </a:extLst>
          </p:cNvPr>
          <p:cNvCxnSpPr/>
          <p:nvPr/>
        </p:nvCxnSpPr>
        <p:spPr>
          <a:xfrm>
            <a:off x="4971698" y="1912883"/>
            <a:ext cx="296019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ttangolo arrotondato 89">
            <a:extLst>
              <a:ext uri="{FF2B5EF4-FFF2-40B4-BE49-F238E27FC236}">
                <a16:creationId xmlns:a16="http://schemas.microsoft.com/office/drawing/2014/main" id="{C50A92F2-1706-984A-9356-8441288BF2C7}"/>
              </a:ext>
            </a:extLst>
          </p:cNvPr>
          <p:cNvSpPr/>
          <p:nvPr/>
        </p:nvSpPr>
        <p:spPr>
          <a:xfrm>
            <a:off x="6951818" y="2466754"/>
            <a:ext cx="1951457" cy="22115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1" name="CasellaDiTesto 90">
            <a:extLst>
              <a:ext uri="{FF2B5EF4-FFF2-40B4-BE49-F238E27FC236}">
                <a16:creationId xmlns:a16="http://schemas.microsoft.com/office/drawing/2014/main" id="{717280CD-CEB9-C048-98EC-DBC5C7113B77}"/>
              </a:ext>
            </a:extLst>
          </p:cNvPr>
          <p:cNvSpPr txBox="1"/>
          <p:nvPr/>
        </p:nvSpPr>
        <p:spPr>
          <a:xfrm>
            <a:off x="6951818" y="2627586"/>
            <a:ext cx="19514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Cliente</a:t>
            </a:r>
          </a:p>
          <a:p>
            <a:pPr algn="ctr"/>
            <a:endParaRPr lang="it-IT" b="1" dirty="0">
              <a:solidFill>
                <a:schemeClr val="bg1"/>
              </a:solidFill>
            </a:endParaRPr>
          </a:p>
          <a:p>
            <a:pPr algn="ctr"/>
            <a:endParaRPr lang="it-IT" b="1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</a:rPr>
              <a:t>Reclami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 startAt="2"/>
            </a:pPr>
            <a:r>
              <a:rPr lang="it-IT" dirty="0">
                <a:solidFill>
                  <a:schemeClr val="bg1"/>
                </a:solidFill>
              </a:rPr>
              <a:t>Feedback</a:t>
            </a:r>
          </a:p>
        </p:txBody>
      </p:sp>
      <p:cxnSp>
        <p:nvCxnSpPr>
          <p:cNvPr id="93" name="Connettore 1 92">
            <a:extLst>
              <a:ext uri="{FF2B5EF4-FFF2-40B4-BE49-F238E27FC236}">
                <a16:creationId xmlns:a16="http://schemas.microsoft.com/office/drawing/2014/main" id="{20B64CE3-2A72-8348-9A37-E45506F7EE31}"/>
              </a:ext>
            </a:extLst>
          </p:cNvPr>
          <p:cNvCxnSpPr/>
          <p:nvPr/>
        </p:nvCxnSpPr>
        <p:spPr>
          <a:xfrm>
            <a:off x="4136066" y="3032077"/>
            <a:ext cx="16025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ttore 1 94">
            <a:extLst>
              <a:ext uri="{FF2B5EF4-FFF2-40B4-BE49-F238E27FC236}">
                <a16:creationId xmlns:a16="http://schemas.microsoft.com/office/drawing/2014/main" id="{9F9C04E0-580A-5949-8841-A1DFF1A145DA}"/>
              </a:ext>
            </a:extLst>
          </p:cNvPr>
          <p:cNvCxnSpPr/>
          <p:nvPr/>
        </p:nvCxnSpPr>
        <p:spPr>
          <a:xfrm>
            <a:off x="7126255" y="3031920"/>
            <a:ext cx="16025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573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5112C03A-F142-F34E-BC46-1C1A334D4F06}"/>
              </a:ext>
            </a:extLst>
          </p:cNvPr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 </a:t>
            </a:r>
          </a:p>
        </p:txBody>
      </p:sp>
      <p:sp>
        <p:nvSpPr>
          <p:cNvPr id="14" name="Shape 589">
            <a:extLst>
              <a:ext uri="{FF2B5EF4-FFF2-40B4-BE49-F238E27FC236}">
                <a16:creationId xmlns:a16="http://schemas.microsoft.com/office/drawing/2014/main" id="{A5F7F144-1704-9149-8940-964B0C1C1742}"/>
              </a:ext>
            </a:extLst>
          </p:cNvPr>
          <p:cNvSpPr txBox="1"/>
          <p:nvPr/>
        </p:nvSpPr>
        <p:spPr>
          <a:xfrm>
            <a:off x="802468" y="179891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latin typeface="Montserrat"/>
                <a:ea typeface="Montserrat"/>
                <a:cs typeface="Montserrat"/>
                <a:sym typeface="Montserrat"/>
              </a:rPr>
              <a:t>Individuazione</a:t>
            </a:r>
            <a:endParaRPr dirty="0"/>
          </a:p>
        </p:txBody>
      </p:sp>
      <p:sp>
        <p:nvSpPr>
          <p:cNvPr id="15" name="Shape 590">
            <a:extLst>
              <a:ext uri="{FF2B5EF4-FFF2-40B4-BE49-F238E27FC236}">
                <a16:creationId xmlns:a16="http://schemas.microsoft.com/office/drawing/2014/main" id="{A34A7E38-4A3F-5748-B792-0D0EC4A43A69}"/>
              </a:ext>
            </a:extLst>
          </p:cNvPr>
          <p:cNvSpPr txBox="1"/>
          <p:nvPr/>
        </p:nvSpPr>
        <p:spPr>
          <a:xfrm>
            <a:off x="812750" y="2167743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000" dirty="0">
                <a:latin typeface="Lato"/>
                <a:ea typeface="Lato"/>
                <a:cs typeface="Lato"/>
                <a:sym typeface="Lato"/>
              </a:rPr>
              <a:t>Un dipendente o un cliente segnala un possibile problema      al responsabile</a:t>
            </a:r>
            <a:endParaRPr sz="1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" name="Shape 591">
            <a:extLst>
              <a:ext uri="{FF2B5EF4-FFF2-40B4-BE49-F238E27FC236}">
                <a16:creationId xmlns:a16="http://schemas.microsoft.com/office/drawing/2014/main" id="{FEDF9A32-331A-C644-9F5B-1BDA8A31E82C}"/>
              </a:ext>
            </a:extLst>
          </p:cNvPr>
          <p:cNvSpPr txBox="1"/>
          <p:nvPr/>
        </p:nvSpPr>
        <p:spPr>
          <a:xfrm>
            <a:off x="812750" y="3108339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latin typeface="Montserrat"/>
                <a:ea typeface="Montserrat"/>
                <a:cs typeface="Montserrat"/>
                <a:sym typeface="Montserrat"/>
              </a:rPr>
              <a:t>Formalizzazione</a:t>
            </a:r>
            <a:endParaRPr dirty="0"/>
          </a:p>
        </p:txBody>
      </p:sp>
      <p:sp>
        <p:nvSpPr>
          <p:cNvPr id="17" name="Shape 592">
            <a:extLst>
              <a:ext uri="{FF2B5EF4-FFF2-40B4-BE49-F238E27FC236}">
                <a16:creationId xmlns:a16="http://schemas.microsoft.com/office/drawing/2014/main" id="{1DF5C11A-444F-2E49-B7B1-3FC3CD588B20}"/>
              </a:ext>
            </a:extLst>
          </p:cNvPr>
          <p:cNvSpPr txBox="1"/>
          <p:nvPr/>
        </p:nvSpPr>
        <p:spPr>
          <a:xfrm>
            <a:off x="823897" y="342370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Lato"/>
                <a:ea typeface="Lato"/>
                <a:cs typeface="Lato"/>
                <a:sym typeface="Lato"/>
              </a:rPr>
              <a:t>Il responsabile valida la segnalazione e ne definisce il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Lato"/>
                <a:ea typeface="Lato"/>
                <a:cs typeface="Lato"/>
                <a:sym typeface="Lato"/>
              </a:rPr>
              <a:t>team per la gestione</a:t>
            </a:r>
            <a:endParaRPr sz="1000" dirty="0"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Shape 593">
            <a:extLst>
              <a:ext uri="{FF2B5EF4-FFF2-40B4-BE49-F238E27FC236}">
                <a16:creationId xmlns:a16="http://schemas.microsoft.com/office/drawing/2014/main" id="{581FC04B-A889-A543-9922-158D44AD41EA}"/>
              </a:ext>
            </a:extLst>
          </p:cNvPr>
          <p:cNvSpPr txBox="1"/>
          <p:nvPr/>
        </p:nvSpPr>
        <p:spPr>
          <a:xfrm>
            <a:off x="6548572" y="179891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latin typeface="Montserrat"/>
                <a:ea typeface="Montserrat"/>
                <a:cs typeface="Montserrat"/>
                <a:sym typeface="Montserrat"/>
              </a:rPr>
              <a:t>Chiusura</a:t>
            </a:r>
            <a:endParaRPr dirty="0"/>
          </a:p>
        </p:txBody>
      </p:sp>
      <p:sp>
        <p:nvSpPr>
          <p:cNvPr id="19" name="Shape 594">
            <a:extLst>
              <a:ext uri="{FF2B5EF4-FFF2-40B4-BE49-F238E27FC236}">
                <a16:creationId xmlns:a16="http://schemas.microsoft.com/office/drawing/2014/main" id="{57A4B93B-4F5E-1545-9425-D2943E176CF2}"/>
              </a:ext>
            </a:extLst>
          </p:cNvPr>
          <p:cNvSpPr txBox="1"/>
          <p:nvPr/>
        </p:nvSpPr>
        <p:spPr>
          <a:xfrm>
            <a:off x="6548559" y="2138140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Lato"/>
                <a:ea typeface="Lato"/>
                <a:cs typeface="Lato"/>
                <a:sym typeface="Lato"/>
              </a:rPr>
              <a:t>Quando il responsabile ritiene che la non conformità è stata gestita adeguatamente, ne definisce la chiusura</a:t>
            </a:r>
            <a:endParaRPr sz="1000" dirty="0"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" name="Shape 595">
            <a:extLst>
              <a:ext uri="{FF2B5EF4-FFF2-40B4-BE49-F238E27FC236}">
                <a16:creationId xmlns:a16="http://schemas.microsoft.com/office/drawing/2014/main" id="{8C28DE2F-EAD6-5C4C-B807-D76E276DD8E8}"/>
              </a:ext>
            </a:extLst>
          </p:cNvPr>
          <p:cNvSpPr txBox="1"/>
          <p:nvPr/>
        </p:nvSpPr>
        <p:spPr>
          <a:xfrm>
            <a:off x="6548585" y="3108339"/>
            <a:ext cx="21888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latin typeface="Montserrat"/>
                <a:sym typeface="Montserrat"/>
              </a:rPr>
              <a:t>Gestione</a:t>
            </a:r>
            <a:endParaRPr dirty="0"/>
          </a:p>
        </p:txBody>
      </p:sp>
      <p:sp>
        <p:nvSpPr>
          <p:cNvPr id="21" name="Shape 596">
            <a:extLst>
              <a:ext uri="{FF2B5EF4-FFF2-40B4-BE49-F238E27FC236}">
                <a16:creationId xmlns:a16="http://schemas.microsoft.com/office/drawing/2014/main" id="{47BE1E0E-5356-EB4F-BD7E-E2A2FCD0705B}"/>
              </a:ext>
            </a:extLst>
          </p:cNvPr>
          <p:cNvSpPr txBox="1"/>
          <p:nvPr/>
        </p:nvSpPr>
        <p:spPr>
          <a:xfrm>
            <a:off x="6548585" y="3438458"/>
            <a:ext cx="207442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Lato"/>
                <a:ea typeface="Lato"/>
                <a:cs typeface="Lato"/>
                <a:sym typeface="Lato"/>
              </a:rPr>
              <a:t>Il team designato dovrà gestire la segnalazione tramite la definizione di azioni correttive e possibili verifiche per validarne l’efficacia</a:t>
            </a:r>
            <a:endParaRPr sz="1000" dirty="0"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" name="Shape 597">
            <a:extLst>
              <a:ext uri="{FF2B5EF4-FFF2-40B4-BE49-F238E27FC236}">
                <a16:creationId xmlns:a16="http://schemas.microsoft.com/office/drawing/2014/main" id="{48F3E049-67F2-5F4D-BF93-03577B94356C}"/>
              </a:ext>
            </a:extLst>
          </p:cNvPr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Shape 598">
            <a:extLst>
              <a:ext uri="{FF2B5EF4-FFF2-40B4-BE49-F238E27FC236}">
                <a16:creationId xmlns:a16="http://schemas.microsoft.com/office/drawing/2014/main" id="{0996D4BD-1DA5-D046-9563-7BEE44802EED}"/>
              </a:ext>
            </a:extLst>
          </p:cNvPr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" name="Shape 599">
            <a:extLst>
              <a:ext uri="{FF2B5EF4-FFF2-40B4-BE49-F238E27FC236}">
                <a16:creationId xmlns:a16="http://schemas.microsoft.com/office/drawing/2014/main" id="{105EEE53-6520-CC42-8F22-013EC3CE686D}"/>
              </a:ext>
            </a:extLst>
          </p:cNvPr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" name="Shape 600">
            <a:extLst>
              <a:ext uri="{FF2B5EF4-FFF2-40B4-BE49-F238E27FC236}">
                <a16:creationId xmlns:a16="http://schemas.microsoft.com/office/drawing/2014/main" id="{89D31004-465F-9E4D-8DF6-E6DE12F052F9}"/>
              </a:ext>
            </a:extLst>
          </p:cNvPr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601">
            <a:extLst>
              <a:ext uri="{FF2B5EF4-FFF2-40B4-BE49-F238E27FC236}">
                <a16:creationId xmlns:a16="http://schemas.microsoft.com/office/drawing/2014/main" id="{8616F751-BDA2-6346-B417-AAB99D0A4F03}"/>
              </a:ext>
            </a:extLst>
          </p:cNvPr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602">
            <a:extLst>
              <a:ext uri="{FF2B5EF4-FFF2-40B4-BE49-F238E27FC236}">
                <a16:creationId xmlns:a16="http://schemas.microsoft.com/office/drawing/2014/main" id="{8AB5D239-5548-E447-82BB-3D61AC9039D8}"/>
              </a:ext>
            </a:extLst>
          </p:cNvPr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603">
            <a:extLst>
              <a:ext uri="{FF2B5EF4-FFF2-40B4-BE49-F238E27FC236}">
                <a16:creationId xmlns:a16="http://schemas.microsoft.com/office/drawing/2014/main" id="{217E4AAE-1112-0047-B38F-EC7B15783255}"/>
              </a:ext>
            </a:extLst>
          </p:cNvPr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Shape 604">
            <a:extLst>
              <a:ext uri="{FF2B5EF4-FFF2-40B4-BE49-F238E27FC236}">
                <a16:creationId xmlns:a16="http://schemas.microsoft.com/office/drawing/2014/main" id="{EC914496-6905-5543-B82F-4D0065928301}"/>
              </a:ext>
            </a:extLst>
          </p:cNvPr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Shape 605">
            <a:extLst>
              <a:ext uri="{FF2B5EF4-FFF2-40B4-BE49-F238E27FC236}">
                <a16:creationId xmlns:a16="http://schemas.microsoft.com/office/drawing/2014/main" id="{2B2351EE-96D3-904B-A7E8-2ED8C2778F0D}"/>
              </a:ext>
            </a:extLst>
          </p:cNvPr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1" name="Shape 606">
              <a:extLst>
                <a:ext uri="{FF2B5EF4-FFF2-40B4-BE49-F238E27FC236}">
                  <a16:creationId xmlns:a16="http://schemas.microsoft.com/office/drawing/2014/main" id="{8E0EB9A1-7B0C-C747-9D8F-ADA113A77504}"/>
                </a:ext>
              </a:extLst>
            </p:cNvPr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607">
              <a:extLst>
                <a:ext uri="{FF2B5EF4-FFF2-40B4-BE49-F238E27FC236}">
                  <a16:creationId xmlns:a16="http://schemas.microsoft.com/office/drawing/2014/main" id="{ECB0A2BB-1313-F24F-A4A2-70ECDECEE3A8}"/>
                </a:ext>
              </a:extLst>
            </p:cNvPr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Shape 608">
            <a:extLst>
              <a:ext uri="{FF2B5EF4-FFF2-40B4-BE49-F238E27FC236}">
                <a16:creationId xmlns:a16="http://schemas.microsoft.com/office/drawing/2014/main" id="{9D99C326-7210-9948-B70D-23DFFE20FA2D}"/>
              </a:ext>
            </a:extLst>
          </p:cNvPr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" name="Shape 609">
            <a:extLst>
              <a:ext uri="{FF2B5EF4-FFF2-40B4-BE49-F238E27FC236}">
                <a16:creationId xmlns:a16="http://schemas.microsoft.com/office/drawing/2014/main" id="{31F6EE7E-2101-D340-A968-0B8E68E64682}"/>
              </a:ext>
            </a:extLst>
          </p:cNvPr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5" name="Shape 610">
              <a:extLst>
                <a:ext uri="{FF2B5EF4-FFF2-40B4-BE49-F238E27FC236}">
                  <a16:creationId xmlns:a16="http://schemas.microsoft.com/office/drawing/2014/main" id="{4603AB8A-9059-2843-919E-2D151A4B30A6}"/>
                </a:ext>
              </a:extLst>
            </p:cNvPr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611">
              <a:extLst>
                <a:ext uri="{FF2B5EF4-FFF2-40B4-BE49-F238E27FC236}">
                  <a16:creationId xmlns:a16="http://schemas.microsoft.com/office/drawing/2014/main" id="{D7F805E7-3AEC-0447-BE7D-0EBFD23B9695}"/>
                </a:ext>
              </a:extLst>
            </p:cNvPr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Shape 612">
            <a:extLst>
              <a:ext uri="{FF2B5EF4-FFF2-40B4-BE49-F238E27FC236}">
                <a16:creationId xmlns:a16="http://schemas.microsoft.com/office/drawing/2014/main" id="{D9B48143-AFA5-CB4E-B200-949D55F4EF3A}"/>
              </a:ext>
            </a:extLst>
          </p:cNvPr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8" name="Shape 613">
            <a:extLst>
              <a:ext uri="{FF2B5EF4-FFF2-40B4-BE49-F238E27FC236}">
                <a16:creationId xmlns:a16="http://schemas.microsoft.com/office/drawing/2014/main" id="{139A3C6D-CEC9-DE49-9FF7-1D6E9912D375}"/>
              </a:ext>
            </a:extLst>
          </p:cNvPr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9" name="Shape 614">
              <a:extLst>
                <a:ext uri="{FF2B5EF4-FFF2-40B4-BE49-F238E27FC236}">
                  <a16:creationId xmlns:a16="http://schemas.microsoft.com/office/drawing/2014/main" id="{229AB246-838D-814F-9897-659FD40DC969}"/>
                </a:ext>
              </a:extLst>
            </p:cNvPr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615">
              <a:extLst>
                <a:ext uri="{FF2B5EF4-FFF2-40B4-BE49-F238E27FC236}">
                  <a16:creationId xmlns:a16="http://schemas.microsoft.com/office/drawing/2014/main" id="{0590BB30-BDC1-124D-B492-03C37F557CE3}"/>
                </a:ext>
              </a:extLst>
            </p:cNvPr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Shape 616">
            <a:extLst>
              <a:ext uri="{FF2B5EF4-FFF2-40B4-BE49-F238E27FC236}">
                <a16:creationId xmlns:a16="http://schemas.microsoft.com/office/drawing/2014/main" id="{1D465DA1-F423-B245-AAA3-8BA3906FC09B}"/>
              </a:ext>
            </a:extLst>
          </p:cNvPr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" name="Shape 617">
            <a:extLst>
              <a:ext uri="{FF2B5EF4-FFF2-40B4-BE49-F238E27FC236}">
                <a16:creationId xmlns:a16="http://schemas.microsoft.com/office/drawing/2014/main" id="{239BB374-AA6C-474B-87D0-3BDC950D0187}"/>
              </a:ext>
            </a:extLst>
          </p:cNvPr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3" name="Shape 618">
              <a:extLst>
                <a:ext uri="{FF2B5EF4-FFF2-40B4-BE49-F238E27FC236}">
                  <a16:creationId xmlns:a16="http://schemas.microsoft.com/office/drawing/2014/main" id="{EBA952C7-EFB9-7D47-B0BE-9CB0CC5ED124}"/>
                </a:ext>
              </a:extLst>
            </p:cNvPr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619">
              <a:extLst>
                <a:ext uri="{FF2B5EF4-FFF2-40B4-BE49-F238E27FC236}">
                  <a16:creationId xmlns:a16="http://schemas.microsoft.com/office/drawing/2014/main" id="{A17014D2-9786-2148-BE41-54AA6ECCC787}"/>
                </a:ext>
              </a:extLst>
            </p:cNvPr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620">
            <a:extLst>
              <a:ext uri="{FF2B5EF4-FFF2-40B4-BE49-F238E27FC236}">
                <a16:creationId xmlns:a16="http://schemas.microsoft.com/office/drawing/2014/main" id="{5760B701-CF9C-3545-8A1E-653B3D005CB5}"/>
              </a:ext>
            </a:extLst>
          </p:cNvPr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" name="Shape 621">
            <a:extLst>
              <a:ext uri="{FF2B5EF4-FFF2-40B4-BE49-F238E27FC236}">
                <a16:creationId xmlns:a16="http://schemas.microsoft.com/office/drawing/2014/main" id="{4AC3A629-6446-4245-9059-730E5A3B4507}"/>
              </a:ext>
            </a:extLst>
          </p:cNvPr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DECC70A-1D9C-D54D-927C-45D98CCF1194}"/>
              </a:ext>
            </a:extLst>
          </p:cNvPr>
          <p:cNvSpPr txBox="1"/>
          <p:nvPr/>
        </p:nvSpPr>
        <p:spPr>
          <a:xfrm>
            <a:off x="749146" y="352859"/>
            <a:ext cx="76278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600" dirty="0">
                <a:solidFill>
                  <a:schemeClr val="tx1"/>
                </a:solidFill>
                <a:latin typeface="Eurostile" panose="020B0504020202050204" pitchFamily="34" charset="77"/>
              </a:rPr>
              <a:t>Come funziona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117DF1D-1E7E-8A4A-81C5-345E9F219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98" y="209006"/>
            <a:ext cx="3694515" cy="4468872"/>
          </a:xfrm>
          <a:prstGeom prst="rect">
            <a:avLst/>
          </a:prstGeom>
          <a:effectLst>
            <a:glow rad="127000">
              <a:schemeClr val="bg1">
                <a:lumMod val="95000"/>
              </a:schemeClr>
            </a:glo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0DE4381-5B76-2E42-83BA-0AE1C1308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451" y="209006"/>
            <a:ext cx="3244258" cy="2024744"/>
          </a:xfrm>
          <a:prstGeom prst="rect">
            <a:avLst/>
          </a:prstGeom>
          <a:effectLst>
            <a:glow rad="114300">
              <a:schemeClr val="bg1">
                <a:lumMod val="95000"/>
              </a:schemeClr>
            </a:glow>
            <a:reflection stA="45000" endPos="0" dist="50800" dir="5400000" sy="-100000" algn="bl" rotWithShape="0"/>
          </a:effectLst>
        </p:spPr>
      </p:pic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511DE5F7-414A-0647-8779-420E6992377F}"/>
              </a:ext>
            </a:extLst>
          </p:cNvPr>
          <p:cNvCxnSpPr/>
          <p:nvPr/>
        </p:nvCxnSpPr>
        <p:spPr>
          <a:xfrm>
            <a:off x="5070451" y="2356814"/>
            <a:ext cx="324425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D82B5D7-8945-F746-96FC-AE0541EAC802}"/>
              </a:ext>
            </a:extLst>
          </p:cNvPr>
          <p:cNvSpPr txBox="1"/>
          <p:nvPr/>
        </p:nvSpPr>
        <p:spPr>
          <a:xfrm>
            <a:off x="4983824" y="2372626"/>
            <a:ext cx="3244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2">
                    <a:lumMod val="75000"/>
                  </a:schemeClr>
                </a:solidFill>
              </a:rPr>
              <a:t>Tutti i clienti possono fare la richiesta di registrazione, ma solo dopo la conferma del responsabile potranno effettivamente loggarsi nel sistema</a:t>
            </a:r>
          </a:p>
        </p:txBody>
      </p: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9309EF71-9311-BE4B-84EE-3275C79BE9C1}"/>
              </a:ext>
            </a:extLst>
          </p:cNvPr>
          <p:cNvCxnSpPr/>
          <p:nvPr/>
        </p:nvCxnSpPr>
        <p:spPr>
          <a:xfrm>
            <a:off x="4321743" y="3590223"/>
            <a:ext cx="0" cy="1087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F0A9A5A-4140-E84B-8931-94246E46B3C2}"/>
              </a:ext>
            </a:extLst>
          </p:cNvPr>
          <p:cNvSpPr txBox="1"/>
          <p:nvPr/>
        </p:nvSpPr>
        <p:spPr>
          <a:xfrm>
            <a:off x="4349101" y="3810884"/>
            <a:ext cx="3965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2">
                    <a:lumMod val="75000"/>
                  </a:schemeClr>
                </a:solidFill>
              </a:rPr>
              <a:t>Solo il responsabile ha a sua disposizione una pagina con una panoramica generale della situazione, con grafici basati sulle non conformità gestite dal sistema</a:t>
            </a:r>
          </a:p>
        </p:txBody>
      </p:sp>
    </p:spTree>
    <p:extLst>
      <p:ext uri="{BB962C8B-B14F-4D97-AF65-F5344CB8AC3E}">
        <p14:creationId xmlns:p14="http://schemas.microsoft.com/office/powerpoint/2010/main" val="33903858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2000" r="75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CCEAD455-996D-BF4F-97F9-87299D5854EB}"/>
              </a:ext>
            </a:extLst>
          </p:cNvPr>
          <p:cNvSpPr txBox="1"/>
          <p:nvPr/>
        </p:nvSpPr>
        <p:spPr>
          <a:xfrm>
            <a:off x="567891" y="0"/>
            <a:ext cx="923330" cy="363834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Privacy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DB2288D-2488-1648-B5B9-FC2A35BDFC8F}"/>
              </a:ext>
            </a:extLst>
          </p:cNvPr>
          <p:cNvSpPr txBox="1"/>
          <p:nvPr/>
        </p:nvSpPr>
        <p:spPr>
          <a:xfrm>
            <a:off x="2676752" y="1104080"/>
            <a:ext cx="6300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E4E4E"/>
                </a:solidFill>
              </a:rPr>
              <a:t>Il software adotta misure di sicurezza per prevenire che persone non autorizzate modifichino i dati all’interno del database.</a:t>
            </a:r>
          </a:p>
          <a:p>
            <a:r>
              <a:rPr lang="it-IT" sz="1600" dirty="0">
                <a:solidFill>
                  <a:srgbClr val="4E4E4E"/>
                </a:solidFill>
              </a:rPr>
              <a:t>Queste misure possono essere riassunte in due punti principali:</a:t>
            </a:r>
          </a:p>
          <a:p>
            <a:endParaRPr lang="it-IT" sz="1600" dirty="0">
              <a:solidFill>
                <a:srgbClr val="4E4E4E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4E4E4E"/>
                </a:solidFill>
              </a:rPr>
              <a:t>Gestione delle sessioni tramite la quale si riesce a risalire a chi ha mandato una determinata richiesta</a:t>
            </a:r>
          </a:p>
          <a:p>
            <a:endParaRPr lang="it-IT" sz="1600" dirty="0">
              <a:solidFill>
                <a:srgbClr val="4E4E4E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4E4E4E"/>
                </a:solidFill>
              </a:rPr>
              <a:t>Utilizzo di un utente diverso per l’accesso al database per la WebApplication che gestisce l’applicazione con permessi di sola lettura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4E4E4E"/>
              </a:solidFill>
            </a:endParaRPr>
          </a:p>
          <a:p>
            <a:endParaRPr lang="it-IT" sz="1600" dirty="0">
              <a:solidFill>
                <a:srgbClr val="4E4E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806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hape 7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>
                <a:latin typeface="Eurostile" panose="020B0504020202050204" pitchFamily="34" charset="77"/>
              </a:rPr>
              <a:t>Tecnologie utilizzate</a:t>
            </a:r>
            <a:endParaRPr dirty="0">
              <a:latin typeface="Eurostile" panose="020B0504020202050204" pitchFamily="34" charset="77"/>
            </a:endParaRPr>
          </a:p>
        </p:txBody>
      </p:sp>
      <p:sp>
        <p:nvSpPr>
          <p:cNvPr id="76" name="Shape 7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Shape 77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Shape 78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it-IT" sz="3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5571325" y="2596750"/>
            <a:ext cx="1783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it-IT" sz="16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CD643A-DBEA-064F-AF7A-33D9764E1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363" y="2464104"/>
            <a:ext cx="1197125" cy="96834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EBFD4DD-377D-1247-92A2-3FF06A214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220" y="2548005"/>
            <a:ext cx="705273" cy="70527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ECBE81F-4095-174B-A5C9-C81A9DFBB6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297" y="2464104"/>
            <a:ext cx="917121" cy="917121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25C6AF1-B819-B344-8606-3F1AC9563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9072" y="1542163"/>
            <a:ext cx="2242800" cy="22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136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 descr="Laptop Chromebook ap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5A45E086-76A5-2D4C-80F5-071B41807F6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099034" y="983769"/>
            <a:ext cx="4235341" cy="2330932"/>
          </a:xfrm>
          <a:prstGeom prst="rect">
            <a:avLst/>
          </a:prstGeom>
        </p:spPr>
      </p:pic>
      <p:pic>
        <p:nvPicPr>
          <p:cNvPr id="97" name="Shape 97" descr="Smartphone nero in vertical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>
            <a:spLocks noGrp="1"/>
          </p:cNvSpPr>
          <p:nvPr>
            <p:ph type="title" idx="4294967295"/>
          </p:nvPr>
        </p:nvSpPr>
        <p:spPr>
          <a:xfrm>
            <a:off x="143037" y="524127"/>
            <a:ext cx="3309938" cy="755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>
                <a:solidFill>
                  <a:srgbClr val="5995E5"/>
                </a:solidFill>
                <a:latin typeface="Eurostile" panose="020B0504020202050204" pitchFamily="34" charset="77"/>
              </a:rPr>
              <a:t>Cross-platfor experience</a:t>
            </a:r>
            <a:endParaRPr sz="2400" dirty="0">
              <a:solidFill>
                <a:srgbClr val="5995E5"/>
              </a:solidFill>
              <a:latin typeface="Eurostile" panose="020B0504020202050204" pitchFamily="34" charset="77"/>
            </a:endParaRPr>
          </a:p>
        </p:txBody>
      </p:sp>
      <p:sp>
        <p:nvSpPr>
          <p:cNvPr id="94" name="Shape 94"/>
          <p:cNvSpPr txBox="1">
            <a:spLocks noGrp="1"/>
          </p:cNvSpPr>
          <p:nvPr>
            <p:ph type="body" idx="4294967295"/>
          </p:nvPr>
        </p:nvSpPr>
        <p:spPr>
          <a:xfrm>
            <a:off x="143038" y="1279394"/>
            <a:ext cx="3233626" cy="2951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buNone/>
            </a:pPr>
            <a:r>
              <a:rPr lang="it" sz="1250" dirty="0">
                <a:solidFill>
                  <a:srgbClr val="4E4E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Come gli standard odierni esigono, il servizio offre un facile accesso a chiunque tramite il sito auto-adattabile (responsive) a qualsiasi dimensione di schermo, di browser e di dispositivo. </a:t>
            </a:r>
          </a:p>
          <a:p>
            <a:pPr marL="0" lvl="0" indent="0" algn="just">
              <a:spcBef>
                <a:spcPts val="0"/>
              </a:spcBef>
              <a:buNone/>
            </a:pPr>
            <a:r>
              <a:rPr lang="it-IT" sz="1250" dirty="0">
                <a:solidFill>
                  <a:srgbClr val="4E4E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it" sz="1250" dirty="0">
                <a:solidFill>
                  <a:srgbClr val="4E4E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noltre il responsabile ha a sua disposizione un’app dedicata per un più facile accesso alle informazioni.</a:t>
            </a:r>
            <a:endParaRPr sz="1250" dirty="0">
              <a:solidFill>
                <a:srgbClr val="4E4E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8" name="Shape 98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7262734" y="1853023"/>
            <a:ext cx="1525381" cy="2674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2000" r="50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pe 95" descr="Laptop Chromebook aperto">
            <a:extLst>
              <a:ext uri="{FF2B5EF4-FFF2-40B4-BE49-F238E27FC236}">
                <a16:creationId xmlns:a16="http://schemas.microsoft.com/office/drawing/2014/main" id="{7A110EBA-97C3-2547-9500-F9D93C62232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7237" y="1491344"/>
            <a:ext cx="4125103" cy="244615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D2CF4D6-9D11-BA4D-A014-24E13078117F}"/>
              </a:ext>
            </a:extLst>
          </p:cNvPr>
          <p:cNvSpPr txBox="1"/>
          <p:nvPr/>
        </p:nvSpPr>
        <p:spPr>
          <a:xfrm>
            <a:off x="199499" y="2209312"/>
            <a:ext cx="2632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  <a:latin typeface="Eurostile" panose="020B0504020202050204" pitchFamily="34" charset="77"/>
              </a:rPr>
              <a:t>computer</a:t>
            </a:r>
            <a:endParaRPr lang="it-IT" sz="4600" dirty="0">
              <a:solidFill>
                <a:schemeClr val="bg1"/>
              </a:solidFill>
              <a:latin typeface="Eurostile" panose="020B0504020202050204" pitchFamily="34" charset="77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241991-3B43-B54C-AD2B-E7CB0521BC4C}"/>
              </a:ext>
            </a:extLst>
          </p:cNvPr>
          <p:cNvSpPr txBox="1"/>
          <p:nvPr/>
        </p:nvSpPr>
        <p:spPr>
          <a:xfrm>
            <a:off x="6857999" y="1267872"/>
            <a:ext cx="215987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4E4E4E"/>
                </a:solidFill>
              </a:rPr>
              <a:t>Tramite un interfaccia user-friendly, è facile sia per i clienti che per i dipendenti che per il responsabile fare segnalazioni e reclami, gestire pezzi e articoli prodotti dall’azienda e visualizzare le statistiche per avere una visione più generale dell’andamento nel tempo.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2F8FB8D-F3A4-CE45-B116-0F2E765CB19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028045" y="1699648"/>
            <a:ext cx="3048500" cy="172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245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dern Writer">
  <a:themeElements>
    <a:clrScheme name="Personalizzati 1">
      <a:dk1>
        <a:srgbClr val="4695EC"/>
      </a:dk1>
      <a:lt1>
        <a:srgbClr val="FFFFFF"/>
      </a:lt1>
      <a:dk2>
        <a:srgbClr val="4695EC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FEFFFF"/>
      </a:accent4>
      <a:accent5>
        <a:srgbClr val="84ACB6"/>
      </a:accent5>
      <a:accent6>
        <a:srgbClr val="4695EC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3821</TotalTime>
  <Words>498</Words>
  <Application>Microsoft Macintosh PowerPoint</Application>
  <PresentationFormat>Presentazione su schermo (16:9)</PresentationFormat>
  <Paragraphs>73</Paragraphs>
  <Slides>13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2" baseType="lpstr">
      <vt:lpstr>Calibri</vt:lpstr>
      <vt:lpstr>Arial</vt:lpstr>
      <vt:lpstr>Lato</vt:lpstr>
      <vt:lpstr>Source Code Pro</vt:lpstr>
      <vt:lpstr>Roboto</vt:lpstr>
      <vt:lpstr>Montserrat</vt:lpstr>
      <vt:lpstr>Eurostile</vt:lpstr>
      <vt:lpstr>Oswald</vt:lpstr>
      <vt:lpstr>Modern Writer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Tecnologie utilizzate</vt:lpstr>
      <vt:lpstr>Cross-platfor experience</vt:lpstr>
      <vt:lpstr>Presentazione standard di PowerPoint</vt:lpstr>
      <vt:lpstr>Presentazione standard di PowerPoint</vt:lpstr>
      <vt:lpstr>Presentazione standard di PowerPoint</vt:lpstr>
      <vt:lpstr>Mole di lavoro</vt:lpstr>
      <vt:lpstr>Presentazione standard di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Sinigaglia Alberto</dc:title>
  <cp:lastModifiedBy>Utente di Microsoft Office</cp:lastModifiedBy>
  <cp:revision>41</cp:revision>
  <dcterms:modified xsi:type="dcterms:W3CDTF">2018-07-02T17:27:14Z</dcterms:modified>
</cp:coreProperties>
</file>